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sldIdLst>
    <p:sldId id="256" r:id="rId2"/>
    <p:sldId id="258" r:id="rId3"/>
    <p:sldId id="280" r:id="rId4"/>
    <p:sldId id="285" r:id="rId5"/>
    <p:sldId id="287" r:id="rId6"/>
    <p:sldId id="288" r:id="rId7"/>
    <p:sldId id="292" r:id="rId8"/>
    <p:sldId id="290" r:id="rId9"/>
    <p:sldId id="291" r:id="rId10"/>
    <p:sldId id="286" r:id="rId11"/>
    <p:sldId id="28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63" d="100"/>
          <a:sy n="63"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70968" units="1/cm"/>
          <inkml:channelProperty channel="Y" name="resolution" value="38.88889" units="1/cm"/>
          <inkml:channelProperty channel="T" name="resolution" value="1" units="1/dev"/>
        </inkml:channelProperties>
      </inkml:inkSource>
      <inkml:timestamp xml:id="ts0" timeString="2014-10-11T13:39:04.267"/>
    </inkml:context>
    <inkml:brush xml:id="br0">
      <inkml:brushProperty name="width" value="0.15875" units="cm"/>
      <inkml:brushProperty name="height" value="0.15875" units="cm"/>
      <inkml:brushProperty name="color" value="#FF0000"/>
      <inkml:brushProperty name="fitToCurve" value="1"/>
    </inkml:brush>
  </inkml:definitions>
  <inkml:traceGroup>
    <inkml:annotationXML>
      <emma:emma xmlns:emma="http://www.w3.org/2003/04/emma" version="1.0">
        <emma:interpretation id="{F77BE46C-5EAB-4586-963E-340D4AA89D9D}" emma:medium="tactile" emma:mode="ink">
          <msink:context xmlns:msink="http://schemas.microsoft.com/ink/2010/main" type="inkDrawing" rotatedBoundingBox="13618,5332 15239,3426 15330,3504 13709,5410" semanticType="callout" shapeName="Other">
            <msink:sourceLink direction="with" ref="{EF8CCB24-5271-4582-BC3C-1C074EB8B049}"/>
          </msink:context>
        </emma:interpretation>
      </emma:emma>
    </inkml:annotationXML>
    <inkml:trace contextRef="#ctx0" brushRef="#br0">1631 0 0,'0'27'125,"-27"-27"-110,27 26 1,-27-26 0,27 27-1,-26-27-15,26 27 16,-27 0-1,27-1 1,-27-26 0,27 27-1,-27-27-15,27 27 16,-26-27 0,26 27-16,0-1 15,-27 1 1,0 0-1,0-27-15,27 53 16,-53-53-16,53 27 16,-27 0-16,-26 26 15,26-26 1,0 0 0,27-1-16,0 1 15,-26-27-15,26 27 16,-27 0-16,0-1 15,0-26-15,27 54 16,-53-1-16,26-26 16,-26 27-16,53-28 15,-54 28-15,54-27 16,-53 53 0,26-54-16,0 1 15,0 27-15,-26-28 16,53 1-1,-27 0-15,27 0 16,-26-1-16,-28 1 16,54 0-16,-27 0 15,27-1-15,-53 1 16,26 0-16,-26 26 16,-1-26-16,1 26 15,-1 1-15,1-27 16,26-1-16,0 1 15,1-27-15,-1 27 16,27 0-16,0-1 31,-27-26 16,27 27-31,-27-27-1,27 27-15,0 0 16,-26-27 15,26 26-31,-27-26 16</inkml:trace>
  </inkml:traceGroup>
</inkml:ink>
</file>

<file path=ppt/ink/ink2.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70968" units="1/cm"/>
          <inkml:channelProperty channel="Y" name="resolution" value="38.88889" units="1/cm"/>
          <inkml:channelProperty channel="T" name="resolution" value="1" units="1/dev"/>
        </inkml:channelProperties>
      </inkml:inkSource>
      <inkml:timestamp xml:id="ts0" timeString="2014-10-11T13:39:05.715"/>
    </inkml:context>
    <inkml:brush xml:id="br0">
      <inkml:brushProperty name="width" value="0.15875" units="cm"/>
      <inkml:brushProperty name="height" value="0.15875" units="cm"/>
      <inkml:brushProperty name="color" value="#FF0000"/>
      <inkml:brushProperty name="fitToCurve" value="1"/>
    </inkml:brush>
  </inkml:definitions>
  <inkml:traceGroup>
    <inkml:annotationXML>
      <emma:emma xmlns:emma="http://www.w3.org/2003/04/emma" version="1.0">
        <emma:interpretation id="{17972D1C-E1B1-421B-AAB8-1553A7A6B20B}" emma:medium="tactile" emma:mode="ink">
          <msink:context xmlns:msink="http://schemas.microsoft.com/ink/2010/main" type="inkDrawing" rotatedBoundingBox="13512,3438 15398,5431 15329,5496 13443,3503" semanticType="callout" shapeName="Other">
            <msink:sourceLink direction="with" ref="{EF8CCB24-5271-4582-BC3C-1C074EB8B049}"/>
          </msink:context>
        </emma:interpretation>
      </emma:emma>
    </inkml:annotationXML>
    <inkml:trace contextRef="#ctx0" brushRef="#br0">0 0 0,'0'27'63,"0"-1"-48,27-26-15,0 54 16,-1-27-16,28 80 16,26-81-1,0 81-15,-26-80 16,-1 27-16,54 26 16,-80-54-16,0 1 15,53 80 16,0 27 1,-26-81-17,-54-26 1,26 27-16,54-1 16,-80-26-16,54-1 15,-27 1-15,26 0 16,1 0-1,-54-1-15,53 1 16,27 27-16,-80-28 16,54 55-16,26-55 15,-27 55-15,-26-55 16,27 28-16,-28-1 16,28 1-16,-1-1 15,-26-26-15,0 26 16,0-26-1,-1 27-15,1-28 16,27 28-16,-28-1 16,1-26-1,-54-80 173,1-1-173</inkml:trace>
  </inkml:traceGroup>
</inkml:ink>
</file>

<file path=ppt/ink/ink3.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8.70968" units="1/cm"/>
          <inkml:channelProperty channel="Y" name="resolution" value="38.88889" units="1/cm"/>
          <inkml:channelProperty channel="T" name="resolution" value="1" units="1/dev"/>
        </inkml:channelProperties>
      </inkml:inkSource>
      <inkml:timestamp xml:id="ts0" timeString="2014-10-11T13:39:21.346"/>
    </inkml:context>
    <inkml:brush xml:id="br0">
      <inkml:brushProperty name="width" value="0.15875" units="cm"/>
      <inkml:brushProperty name="height" value="0.15875" units="cm"/>
      <inkml:brushProperty name="color" value="#FF0000"/>
      <inkml:brushProperty name="fitToCurve" value="1"/>
    </inkml:brush>
  </inkml:definitions>
  <inkml:traceGroup>
    <inkml:annotationXML>
      <emma:emma xmlns:emma="http://www.w3.org/2003/04/emma" version="1.0">
        <emma:interpretation id="{48DCD3E3-DE4C-4E66-BE12-262A5EBE375C}" emma:medium="tactile" emma:mode="ink">
          <msink:context xmlns:msink="http://schemas.microsoft.com/ink/2010/main" type="writingRegion" rotatedBoundingBox="13787,2161 14320,3274 13801,3523 13267,2410"/>
        </emma:interpretation>
      </emma:emma>
    </inkml:annotationXML>
    <inkml:traceGroup>
      <inkml:annotationXML>
        <emma:emma xmlns:emma="http://www.w3.org/2003/04/emma" version="1.0">
          <emma:interpretation id="{03C199BF-5BA6-4BA9-9CE0-853D4310A4A0}" emma:medium="tactile" emma:mode="ink">
            <msink:context xmlns:msink="http://schemas.microsoft.com/ink/2010/main" type="paragraph" rotatedBoundingBox="13787,2161 14320,3274 13801,3523 13267,2410" alignmentLevel="1"/>
          </emma:interpretation>
        </emma:emma>
      </inkml:annotationXML>
      <inkml:traceGroup>
        <inkml:annotationXML>
          <emma:emma xmlns:emma="http://www.w3.org/2003/04/emma" version="1.0">
            <emma:interpretation id="{161F9430-8318-452B-9745-8354F29564E3}" emma:medium="tactile" emma:mode="ink">
              <msink:context xmlns:msink="http://schemas.microsoft.com/ink/2010/main" type="line" rotatedBoundingBox="13787,2161 14320,3274 13801,3523 13267,2410"/>
            </emma:interpretation>
          </emma:emma>
        </inkml:annotationXML>
        <inkml:traceGroup>
          <inkml:annotationXML>
            <emma:emma xmlns:emma="http://www.w3.org/2003/04/emma" version="1.0">
              <emma:interpretation id="{EF8CCB24-5271-4582-BC3C-1C074EB8B049}" emma:medium="tactile" emma:mode="ink">
                <msink:context xmlns:msink="http://schemas.microsoft.com/ink/2010/main" type="inkWord" rotatedBoundingBox="13787,2161 14320,3274 13801,3523 13267,2410">
                  <msink:destinationLink direction="with" ref="{17972D1C-E1B1-421B-AAB8-1553A7A6B20B}"/>
                  <msink:destinationLink direction="with" ref="{F77BE46C-5EAB-4586-963E-340D4AA89D9D}"/>
                </msink:context>
              </emma:interpretation>
              <emma:one-of disjunction-type="recognition" id="oneOf0">
                <emma:interpretation id="interp0" emma:lang="en-US" emma:confidence="1">
                  <emma:literal>9</emma:literal>
                </emma:interpretation>
                <emma:interpretation id="interp1" emma:lang="en-US" emma:confidence="0">
                  <emma:literal>q</emma:literal>
                </emma:interpretation>
                <emma:interpretation id="interp2" emma:lang="en-US" emma:confidence="0">
                  <emma:literal>a</emma:literal>
                </emma:interpretation>
                <emma:interpretation id="interp3" emma:lang="en-US" emma:confidence="0">
                  <emma:literal>g</emma:literal>
                </emma:interpretation>
                <emma:interpretation id="interp4" emma:lang="en-US" emma:confidence="0">
                  <emma:literal>4</emma:literal>
                </emma:interpretation>
              </emma:one-of>
            </emma:emma>
          </inkml:annotationXML>
          <inkml:trace contextRef="#ctx0" brushRef="#br0">509 161 0,'0'-27'203,"0"0"-203,-27 27 16,27-26-1,-26 26-15,26-27 31,-27 27-31,27-27 47,-27 27-31,27-27 15,-26 27-15,-1 0-1,0 0 1,0 0 0,1 0 15,-1 0-15,0 0-1,0 0 16,1 0-15,-1 0-16,0 0 16,27 27-1,-27-27 1,27 27 0,-26-27-1,26 27 1,-27-27-1,27 26 1,0 1 0,0 0-1,-27-27 1,27 26 0,0 1-1,0 0 1,0 0-16,0-1 47,0 1-16,0 0-15,0 0-1,27-27 1,0 26-1,-1 1 1,1-27 0,-27 27-1,27-27 1,0 27-16,-1-1 16,1-26-1,0 0-15,-27 27 16,27-27-16,-27 27 15,26-27 1,1 0 62,0 0-78,0 0 16,26 0-1,-26 0 1,-1 0 0,1 0-16,-27-27 62,0 0-46,27 1-1,-27-1 17,27 27-32,-27-27 15,0 0 17,0 1-17,0-1 16,0 0-15,0 0 62,0 1-47,0-1 32,0 0-47,0 54 140,0 0-141,0-1 1,0 1 15,0 0 1,0 0-1,0-1-16,0 1 17,0 0-17,0 0 1,0-1 0,0 1-1,0 0 1,0 0-1,0-1 1,0 1 15,0 0 1,0-1-32,0 1 31,0 0-16,0 0 1,0-1 0,0 1-1,0 0-15,0 0 16,0-1 0,0 1 30,0 0-30,0 0 0,0-1-1,0 1 1,0 0 15,0 0-15,0-1 109,0 1-94,-27-54 453</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33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420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17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0782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86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6340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830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10/10/2014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07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4E7D1B-D673-4CF6-8672-009D42ABD2A0}" type="datetimeFigureOut">
              <a:rPr lang="en-US" smtClean="0"/>
              <a:t>10/10/2014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16AA21-1863-4931-97CB-99D0A168701B}" type="datetimeFigureOut">
              <a:rPr lang="en-US" smtClean="0"/>
              <a:t>10/10/2014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3706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10/10/2014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68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664C608-40B1-4030-A28D-5B74BC98ADCE}" type="datetimeFigureOut">
              <a:rPr lang="en-US" smtClean="0"/>
              <a:t>10/10/2014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01089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customXml" Target="../ink/ink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199401"/>
          </a:xfrm>
        </p:spPr>
        <p:txBody>
          <a:bodyPr>
            <a:normAutofit/>
          </a:bodyPr>
          <a:lstStyle/>
          <a:p>
            <a:r>
              <a:rPr lang="en-US" sz="7200" dirty="0" smtClean="0"/>
              <a:t>Baptist Covenant Theology</a:t>
            </a:r>
            <a:endParaRPr lang="en-US" sz="7200" dirty="0"/>
          </a:p>
        </p:txBody>
      </p:sp>
      <p:sp>
        <p:nvSpPr>
          <p:cNvPr id="3" name="Subtitle 2"/>
          <p:cNvSpPr>
            <a:spLocks noGrp="1"/>
          </p:cNvSpPr>
          <p:nvPr>
            <p:ph type="subTitle" idx="1"/>
          </p:nvPr>
        </p:nvSpPr>
        <p:spPr>
          <a:xfrm>
            <a:off x="1097280" y="2958353"/>
            <a:ext cx="10058400" cy="1143000"/>
          </a:xfrm>
        </p:spPr>
        <p:txBody>
          <a:bodyPr/>
          <a:lstStyle/>
          <a:p>
            <a:r>
              <a:rPr lang="en-US" dirty="0" smtClean="0"/>
              <a:t>A Biblical Framework for understanding and Savoring God’s Unfolding Redemptive work in </a:t>
            </a:r>
            <a:r>
              <a:rPr lang="en-US" dirty="0" err="1" smtClean="0"/>
              <a:t>HIstory</a:t>
            </a:r>
            <a:endParaRPr lang="en-US" dirty="0"/>
          </a:p>
        </p:txBody>
      </p:sp>
      <p:sp>
        <p:nvSpPr>
          <p:cNvPr id="5" name="TextBox 4"/>
          <p:cNvSpPr txBox="1"/>
          <p:nvPr/>
        </p:nvSpPr>
        <p:spPr>
          <a:xfrm>
            <a:off x="1097280" y="4528969"/>
            <a:ext cx="10058400" cy="707886"/>
          </a:xfrm>
          <a:prstGeom prst="rect">
            <a:avLst/>
          </a:prstGeom>
          <a:noFill/>
        </p:spPr>
        <p:txBody>
          <a:bodyPr wrap="square" rtlCol="0">
            <a:spAutoFit/>
          </a:bodyPr>
          <a:lstStyle/>
          <a:p>
            <a:r>
              <a:rPr lang="en-US" sz="4000" dirty="0" smtClean="0">
                <a:solidFill>
                  <a:schemeClr val="accent1"/>
                </a:solidFill>
              </a:rPr>
              <a:t>Part 8:  Responding to New Covenant Theology</a:t>
            </a:r>
            <a:endParaRPr lang="en-US" sz="4000" dirty="0">
              <a:solidFill>
                <a:schemeClr val="accent1"/>
              </a:solidFill>
            </a:endParaRPr>
          </a:p>
        </p:txBody>
      </p:sp>
    </p:spTree>
    <p:extLst>
      <p:ext uri="{BB962C8B-B14F-4D97-AF65-F5344CB8AC3E}">
        <p14:creationId xmlns:p14="http://schemas.microsoft.com/office/powerpoint/2010/main" val="1323186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NCT </a:t>
            </a:r>
            <a:r>
              <a:rPr lang="en-US" dirty="0" smtClean="0"/>
              <a:t>and Baptist Confessions:  A </a:t>
            </a:r>
            <a:r>
              <a:rPr lang="en-US" dirty="0" smtClean="0"/>
              <a:t>Cautionary Tale</a:t>
            </a:r>
            <a:endParaRPr lang="en-US" dirty="0"/>
          </a:p>
        </p:txBody>
      </p:sp>
      <p:sp>
        <p:nvSpPr>
          <p:cNvPr id="3" name="Content Placeholder 2"/>
          <p:cNvSpPr>
            <a:spLocks noGrp="1"/>
          </p:cNvSpPr>
          <p:nvPr>
            <p:ph idx="1"/>
          </p:nvPr>
        </p:nvSpPr>
        <p:spPr>
          <a:xfrm>
            <a:off x="1097280" y="1845734"/>
            <a:ext cx="10058400" cy="4189306"/>
          </a:xfrm>
        </p:spPr>
        <p:txBody>
          <a:bodyPr>
            <a:normAutofit lnSpcReduction="10000"/>
          </a:bodyPr>
          <a:lstStyle/>
          <a:p>
            <a:pPr marL="231775" indent="-231775">
              <a:buFont typeface="Wingdings" panose="05000000000000000000" pitchFamily="2" charset="2"/>
              <a:buChar char="q"/>
            </a:pPr>
            <a:r>
              <a:rPr lang="en-US" dirty="0" smtClean="0"/>
              <a:t>Often uses the First London Baptist Confession (1644/1646)</a:t>
            </a:r>
          </a:p>
          <a:p>
            <a:pPr marL="578358" lvl="1" indent="-285750">
              <a:buFont typeface="Wingdings" panose="05000000000000000000" pitchFamily="2" charset="2"/>
              <a:buChar char="§"/>
            </a:pPr>
            <a:r>
              <a:rPr lang="en-US" dirty="0" smtClean="0"/>
              <a:t>The earlier confession is much shorter and does not have an explicit statement concerning the law.</a:t>
            </a:r>
          </a:p>
          <a:p>
            <a:pPr marL="578358" lvl="1" indent="-285750">
              <a:buFont typeface="Wingdings" panose="05000000000000000000" pitchFamily="2" charset="2"/>
              <a:buChar char="§"/>
            </a:pPr>
            <a:r>
              <a:rPr lang="en-US" i="1" dirty="0" smtClean="0"/>
              <a:t>However, there is no contradiction between the two confessions.</a:t>
            </a:r>
          </a:p>
          <a:p>
            <a:pPr marL="578358" lvl="1" indent="-285750">
              <a:buFont typeface="Wingdings" panose="05000000000000000000" pitchFamily="2" charset="2"/>
              <a:buChar char="§"/>
            </a:pPr>
            <a:r>
              <a:rPr lang="en-US" i="1" dirty="0" smtClean="0"/>
              <a:t>Many of the same individuals and churches were involved in producing both confessions.</a:t>
            </a:r>
            <a:endParaRPr lang="en-US" i="1" dirty="0" smtClean="0"/>
          </a:p>
          <a:p>
            <a:pPr marL="231775" indent="-231775">
              <a:buFont typeface="Wingdings" panose="05000000000000000000" pitchFamily="2" charset="2"/>
              <a:buChar char="q"/>
            </a:pPr>
            <a:r>
              <a:rPr lang="en-US" dirty="0" smtClean="0"/>
              <a:t>Claims that the 1689 Confession was compromised—followed the Presbyterian </a:t>
            </a:r>
            <a:r>
              <a:rPr lang="en-US" i="1" dirty="0" smtClean="0"/>
              <a:t>Westminster Confession</a:t>
            </a:r>
            <a:r>
              <a:rPr lang="en-US" dirty="0" smtClean="0"/>
              <a:t> too closely out of fear of persecution.</a:t>
            </a:r>
          </a:p>
          <a:p>
            <a:pPr marL="578358" lvl="1" indent="-285750">
              <a:buFont typeface="Wingdings" panose="05000000000000000000" pitchFamily="2" charset="2"/>
              <a:buChar char="§"/>
            </a:pPr>
            <a:r>
              <a:rPr lang="en-US" i="1" dirty="0" smtClean="0"/>
              <a:t>The authors state clearly their reasons for a new confession based on the </a:t>
            </a:r>
            <a:r>
              <a:rPr lang="en-US" dirty="0" smtClean="0"/>
              <a:t>Westminster</a:t>
            </a:r>
            <a:r>
              <a:rPr lang="en-US" i="1" dirty="0" smtClean="0"/>
              <a:t>:</a:t>
            </a:r>
          </a:p>
          <a:p>
            <a:pPr marL="761238" lvl="2" indent="-285750">
              <a:buFont typeface="Arial" panose="020B0604020202020204" pitchFamily="34" charset="0"/>
              <a:buChar char="•"/>
            </a:pPr>
            <a:r>
              <a:rPr lang="en-US" i="1" dirty="0" smtClean="0"/>
              <a:t>The first confession wasn’t readily available.</a:t>
            </a:r>
          </a:p>
          <a:p>
            <a:pPr marL="761238" lvl="2" indent="-285750">
              <a:buFont typeface="Arial" panose="020B0604020202020204" pitchFamily="34" charset="0"/>
              <a:buChar char="•"/>
            </a:pPr>
            <a:r>
              <a:rPr lang="en-US" i="1" dirty="0" smtClean="0"/>
              <a:t>Many more had embraced </a:t>
            </a:r>
            <a:r>
              <a:rPr lang="en-US" b="1" i="1" dirty="0" smtClean="0"/>
              <a:t>the same truth</a:t>
            </a:r>
            <a:r>
              <a:rPr lang="en-US" dirty="0" smtClean="0"/>
              <a:t>.</a:t>
            </a:r>
          </a:p>
          <a:p>
            <a:pPr marL="761238" lvl="2" indent="-285750">
              <a:buFont typeface="Arial" panose="020B0604020202020204" pitchFamily="34" charset="0"/>
              <a:buChar char="•"/>
            </a:pPr>
            <a:r>
              <a:rPr lang="en-US" i="1" dirty="0" smtClean="0"/>
              <a:t>“</a:t>
            </a:r>
            <a:r>
              <a:rPr lang="en-US" i="1" dirty="0"/>
              <a:t>In those things wherein we differ from others we have expressed ourselves with all candor and </a:t>
            </a:r>
            <a:r>
              <a:rPr lang="en-US" i="1" dirty="0" smtClean="0"/>
              <a:t>plainness.”</a:t>
            </a:r>
          </a:p>
          <a:p>
            <a:pPr marL="761238" lvl="2" indent="-285750">
              <a:buFont typeface="Arial" panose="020B0604020202020204" pitchFamily="34" charset="0"/>
              <a:buChar char="•"/>
            </a:pPr>
            <a:r>
              <a:rPr lang="en-US" i="1" dirty="0" smtClean="0"/>
              <a:t>“We </a:t>
            </a:r>
            <a:r>
              <a:rPr lang="en-US" i="1" dirty="0"/>
              <a:t>have no itch to clog religion with new </a:t>
            </a:r>
            <a:r>
              <a:rPr lang="en-US" i="1" dirty="0" smtClean="0"/>
              <a:t>words but…acquiesce in the form of sound words…used by others.”</a:t>
            </a:r>
          </a:p>
          <a:p>
            <a:pPr marL="578358" lvl="1" indent="-285750">
              <a:buFont typeface="Wingdings" panose="05000000000000000000" pitchFamily="2" charset="2"/>
              <a:buChar char="§"/>
            </a:pPr>
            <a:r>
              <a:rPr lang="en-US" i="1" dirty="0" smtClean="0"/>
              <a:t>The confession was published and adopted both in and out of persecution within a 12-year period.</a:t>
            </a:r>
          </a:p>
          <a:p>
            <a:pPr marL="578358" lvl="1" indent="-285750">
              <a:buFont typeface="Wingdings" panose="05000000000000000000" pitchFamily="2" charset="2"/>
              <a:buChar char="§"/>
            </a:pPr>
            <a:r>
              <a:rPr lang="en-US" i="1" dirty="0"/>
              <a:t>Major and minor changes were made compared to the Westminster that reflect great courage as well as theological discernment. </a:t>
            </a:r>
            <a:endParaRPr lang="en-US" i="1" dirty="0"/>
          </a:p>
        </p:txBody>
      </p:sp>
    </p:spTree>
    <p:extLst>
      <p:ext uri="{BB962C8B-B14F-4D97-AF65-F5344CB8AC3E}">
        <p14:creationId xmlns:p14="http://schemas.microsoft.com/office/powerpoint/2010/main" val="1846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NCT and Baptist Confessions:  A Cautionary Tale</a:t>
            </a:r>
          </a:p>
        </p:txBody>
      </p:sp>
      <p:sp>
        <p:nvSpPr>
          <p:cNvPr id="3" name="Content Placeholder 2"/>
          <p:cNvSpPr>
            <a:spLocks noGrp="1"/>
          </p:cNvSpPr>
          <p:nvPr>
            <p:ph idx="1"/>
          </p:nvPr>
        </p:nvSpPr>
        <p:spPr/>
        <p:txBody>
          <a:bodyPr>
            <a:normAutofit/>
          </a:bodyPr>
          <a:lstStyle/>
          <a:p>
            <a:pPr marL="231775" indent="-231775">
              <a:buFont typeface="Wingdings" panose="05000000000000000000" pitchFamily="2" charset="2"/>
              <a:buChar char="§"/>
            </a:pPr>
            <a:r>
              <a:rPr lang="en-US" sz="2800" dirty="0" smtClean="0"/>
              <a:t>A lack of confessional discipline has opened up NCT to a number of errors in their movement.</a:t>
            </a:r>
          </a:p>
          <a:p>
            <a:pPr marL="231775" indent="-231775">
              <a:buFont typeface="Wingdings" panose="05000000000000000000" pitchFamily="2" charset="2"/>
              <a:buChar char="§"/>
            </a:pPr>
            <a:r>
              <a:rPr lang="en-US" sz="2800" dirty="0" smtClean="0"/>
              <a:t>Confessional Baptist covenant theology might have diminished the unwarranted fear of leading to infant baptism.</a:t>
            </a:r>
            <a:endParaRPr lang="en-US" sz="2800" dirty="0"/>
          </a:p>
        </p:txBody>
      </p:sp>
    </p:spTree>
    <p:extLst>
      <p:ext uri="{BB962C8B-B14F-4D97-AF65-F5344CB8AC3E}">
        <p14:creationId xmlns:p14="http://schemas.microsoft.com/office/powerpoint/2010/main" val="101409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421221"/>
            <a:ext cx="10858432" cy="5447873"/>
          </a:xfrm>
          <a:prstGeom prst="rect">
            <a:avLst/>
          </a:prstGeom>
        </p:spPr>
      </p:pic>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054603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New Covenant Theology?</a:t>
            </a:r>
            <a:endParaRPr lang="en-US" dirty="0"/>
          </a:p>
        </p:txBody>
      </p:sp>
      <p:sp>
        <p:nvSpPr>
          <p:cNvPr id="3" name="Content Placeholder 2"/>
          <p:cNvSpPr>
            <a:spLocks noGrp="1"/>
          </p:cNvSpPr>
          <p:nvPr>
            <p:ph idx="1"/>
          </p:nvPr>
        </p:nvSpPr>
        <p:spPr/>
        <p:txBody>
          <a:bodyPr>
            <a:normAutofit/>
          </a:bodyPr>
          <a:lstStyle/>
          <a:p>
            <a:pPr marL="465138" indent="-465138">
              <a:buFont typeface="Wingdings" panose="05000000000000000000" pitchFamily="2" charset="2"/>
              <a:buChar char="q"/>
            </a:pPr>
            <a:r>
              <a:rPr lang="en-US" sz="2800" dirty="0" smtClean="0"/>
              <a:t>Sees itself as a middle ground between covenant theology and </a:t>
            </a:r>
            <a:r>
              <a:rPr lang="en-US" sz="2800" dirty="0" err="1" smtClean="0"/>
              <a:t>dispensationalism</a:t>
            </a:r>
            <a:endParaRPr lang="en-US" sz="2800" dirty="0" smtClean="0"/>
          </a:p>
          <a:p>
            <a:pPr marL="465138" indent="-465138">
              <a:buFont typeface="Wingdings" panose="05000000000000000000" pitchFamily="2" charset="2"/>
              <a:buChar char="q"/>
            </a:pPr>
            <a:r>
              <a:rPr lang="en-US" sz="2800" dirty="0" smtClean="0"/>
              <a:t>Appeals to Baptists in the Reformed tradition who have traditionally called themselves “Sovereign Grace Baptists”</a:t>
            </a:r>
          </a:p>
          <a:p>
            <a:pPr marL="465138" indent="-465138">
              <a:buFont typeface="Wingdings" panose="05000000000000000000" pitchFamily="2" charset="2"/>
              <a:buChar char="q"/>
            </a:pPr>
            <a:r>
              <a:rPr lang="en-US" sz="2800" dirty="0" smtClean="0"/>
              <a:t>A reaction to the perception that covenant theology leads to infant </a:t>
            </a:r>
            <a:r>
              <a:rPr lang="en-US" sz="2800" dirty="0" smtClean="0"/>
              <a:t>baptism</a:t>
            </a:r>
            <a:endParaRPr lang="en-US" sz="2800" dirty="0"/>
          </a:p>
        </p:txBody>
      </p:sp>
    </p:spTree>
    <p:extLst>
      <p:ext uri="{BB962C8B-B14F-4D97-AF65-F5344CB8AC3E}">
        <p14:creationId xmlns:p14="http://schemas.microsoft.com/office/powerpoint/2010/main" val="2734804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NCT Teach?</a:t>
            </a:r>
            <a:endParaRPr lang="en-US" dirty="0"/>
          </a:p>
        </p:txBody>
      </p:sp>
      <p:sp>
        <p:nvSpPr>
          <p:cNvPr id="3" name="Content Placeholder 2"/>
          <p:cNvSpPr>
            <a:spLocks noGrp="1"/>
          </p:cNvSpPr>
          <p:nvPr>
            <p:ph idx="1"/>
          </p:nvPr>
        </p:nvSpPr>
        <p:spPr/>
        <p:txBody>
          <a:bodyPr>
            <a:noAutofit/>
          </a:bodyPr>
          <a:lstStyle/>
          <a:p>
            <a:pPr marL="465138" indent="-465138">
              <a:buFont typeface="Wingdings" panose="05000000000000000000" pitchFamily="2" charset="2"/>
              <a:buChar char="q"/>
            </a:pPr>
            <a:r>
              <a:rPr lang="en-US" sz="2800" dirty="0" smtClean="0"/>
              <a:t>Agrees with CT that the church is the fulfillment and continuation of Israel</a:t>
            </a:r>
          </a:p>
          <a:p>
            <a:pPr marL="465138" indent="-465138">
              <a:buFont typeface="Wingdings" panose="05000000000000000000" pitchFamily="2" charset="2"/>
              <a:buChar char="q"/>
            </a:pPr>
            <a:r>
              <a:rPr lang="en-US" sz="2800" dirty="0" smtClean="0"/>
              <a:t>Agrees with CT that there is one way of salvation in both Old and New </a:t>
            </a:r>
            <a:r>
              <a:rPr lang="en-US" sz="2800" dirty="0" smtClean="0"/>
              <a:t>Testament, flowing from the new covenant</a:t>
            </a:r>
            <a:endParaRPr lang="en-US" sz="2800" dirty="0" smtClean="0"/>
          </a:p>
          <a:p>
            <a:pPr marL="465138" indent="-465138">
              <a:buFont typeface="Wingdings" panose="05000000000000000000" pitchFamily="2" charset="2"/>
              <a:buChar char="q"/>
            </a:pPr>
            <a:r>
              <a:rPr lang="en-US" sz="2800" dirty="0" smtClean="0"/>
              <a:t>Agrees with Baptist CT in rejecting one covenant of grace with two or more </a:t>
            </a:r>
            <a:r>
              <a:rPr lang="en-US" sz="2800" dirty="0" smtClean="0"/>
              <a:t>administrations</a:t>
            </a:r>
            <a:endParaRPr lang="en-US" sz="2800" dirty="0"/>
          </a:p>
        </p:txBody>
      </p:sp>
    </p:spTree>
    <p:extLst>
      <p:ext uri="{BB962C8B-B14F-4D97-AF65-F5344CB8AC3E}">
        <p14:creationId xmlns:p14="http://schemas.microsoft.com/office/powerpoint/2010/main" val="1462845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smtClean="0"/>
              <a:t>Does </a:t>
            </a:r>
            <a:r>
              <a:rPr lang="en-US" dirty="0" smtClean="0"/>
              <a:t>NCT Differ from Confessional Baptist CT?</a:t>
            </a:r>
            <a:endParaRPr lang="en-US" dirty="0"/>
          </a:p>
        </p:txBody>
      </p:sp>
      <p:sp>
        <p:nvSpPr>
          <p:cNvPr id="3" name="Content Placeholder 2"/>
          <p:cNvSpPr>
            <a:spLocks noGrp="1"/>
          </p:cNvSpPr>
          <p:nvPr>
            <p:ph idx="1"/>
          </p:nvPr>
        </p:nvSpPr>
        <p:spPr/>
        <p:txBody>
          <a:bodyPr>
            <a:noAutofit/>
          </a:bodyPr>
          <a:lstStyle/>
          <a:p>
            <a:pPr marL="465138" indent="-465138">
              <a:buFont typeface="Wingdings" panose="05000000000000000000" pitchFamily="2" charset="2"/>
              <a:buChar char="q"/>
            </a:pPr>
            <a:r>
              <a:rPr lang="en-US" sz="2800" dirty="0" smtClean="0"/>
              <a:t>All </a:t>
            </a:r>
            <a:r>
              <a:rPr lang="en-US" sz="2800" dirty="0" smtClean="0"/>
              <a:t>OT law abolished unless re-established by Christ in the New Testament</a:t>
            </a:r>
            <a:r>
              <a:rPr lang="en-US" sz="2800" dirty="0" smtClean="0"/>
              <a:t>.  “Law of Christ” applies in the NT.</a:t>
            </a:r>
            <a:endParaRPr lang="en-US" sz="2800" dirty="0" smtClean="0"/>
          </a:p>
          <a:p>
            <a:pPr marL="757746" lvl="1" indent="-465138">
              <a:buFont typeface="Wingdings" panose="05000000000000000000" pitchFamily="2" charset="2"/>
              <a:buChar char="§"/>
            </a:pPr>
            <a:r>
              <a:rPr lang="en-US" sz="2400" dirty="0" smtClean="0"/>
              <a:t>In practice, this involves a denial of the Christian Sabbath</a:t>
            </a:r>
          </a:p>
          <a:p>
            <a:pPr marL="757746" lvl="1" indent="-465138">
              <a:buFont typeface="Wingdings" panose="05000000000000000000" pitchFamily="2" charset="2"/>
              <a:buChar char="§"/>
            </a:pPr>
            <a:r>
              <a:rPr lang="en-US" sz="2400" dirty="0" smtClean="0"/>
              <a:t>Often leads to a denial that the Lord’s Day is a special day for </a:t>
            </a:r>
            <a:r>
              <a:rPr lang="en-US" sz="2400" dirty="0" smtClean="0"/>
              <a:t>Christians</a:t>
            </a:r>
          </a:p>
          <a:p>
            <a:pPr marL="757746" lvl="1" indent="-465138">
              <a:buFont typeface="Wingdings" panose="05000000000000000000" pitchFamily="2" charset="2"/>
              <a:buChar char="§"/>
            </a:pPr>
            <a:r>
              <a:rPr lang="en-US" sz="2400" dirty="0" smtClean="0"/>
              <a:t>Potentially takes away many helpful OT instructions because they aren’t repeated in the NT</a:t>
            </a:r>
            <a:endParaRPr lang="en-US" sz="2400" dirty="0" smtClean="0"/>
          </a:p>
          <a:p>
            <a:pPr marL="465138" indent="-465138">
              <a:buFont typeface="Wingdings" panose="05000000000000000000" pitchFamily="2" charset="2"/>
              <a:buChar char="q"/>
            </a:pPr>
            <a:r>
              <a:rPr lang="en-US" sz="2800" dirty="0" smtClean="0"/>
              <a:t>Often denies the covenant of works</a:t>
            </a:r>
          </a:p>
          <a:p>
            <a:pPr marL="465138" indent="-465138">
              <a:buFont typeface="Wingdings" panose="05000000000000000000" pitchFamily="2" charset="2"/>
              <a:buChar char="q"/>
            </a:pPr>
            <a:r>
              <a:rPr lang="en-US" sz="2800" dirty="0" smtClean="0"/>
              <a:t>Sometimes denies that Christ’s life of obedience is imputed to believers.</a:t>
            </a:r>
          </a:p>
          <a:p>
            <a:pPr marL="465138" indent="-465138">
              <a:buFont typeface="Wingdings" panose="05000000000000000000" pitchFamily="2" charset="2"/>
              <a:buChar char="q"/>
            </a:pPr>
            <a:endParaRPr lang="en-US" sz="2800" dirty="0"/>
          </a:p>
        </p:txBody>
      </p:sp>
    </p:spTree>
    <p:extLst>
      <p:ext uri="{BB962C8B-B14F-4D97-AF65-F5344CB8AC3E}">
        <p14:creationId xmlns:p14="http://schemas.microsoft.com/office/powerpoint/2010/main" val="3084690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0231" y="155823"/>
            <a:ext cx="4111683" cy="6125048"/>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k 7"/>
              <p14:cNvContentPartPr/>
              <p14:nvPr/>
            </p14:nvContentPartPr>
            <p14:xfrm>
              <a:off x="4908941" y="1241659"/>
              <a:ext cx="587520" cy="684720"/>
            </p14:xfrm>
          </p:contentPart>
        </mc:Choice>
        <mc:Fallback>
          <p:pic>
            <p:nvPicPr>
              <p:cNvPr id="8" name="Ink 7"/>
              <p:cNvPicPr/>
              <p:nvPr/>
            </p:nvPicPr>
            <p:blipFill>
              <a:blip r:embed="rId4"/>
              <a:stretch>
                <a:fillRect/>
              </a:stretch>
            </p:blipFill>
            <p:spPr>
              <a:xfrm>
                <a:off x="4880501" y="1213219"/>
                <a:ext cx="644400" cy="741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p14:cNvContentPartPr/>
              <p14:nvPr/>
            </p14:nvContentPartPr>
            <p14:xfrm>
              <a:off x="4860701" y="1241659"/>
              <a:ext cx="664560" cy="731880"/>
            </p14:xfrm>
          </p:contentPart>
        </mc:Choice>
        <mc:Fallback>
          <p:pic>
            <p:nvPicPr>
              <p:cNvPr id="10" name="Ink 9"/>
              <p:cNvPicPr/>
              <p:nvPr/>
            </p:nvPicPr>
            <p:blipFill>
              <a:blip r:embed="rId6"/>
              <a:stretch>
                <a:fillRect/>
              </a:stretch>
            </p:blipFill>
            <p:spPr>
              <a:xfrm>
                <a:off x="4832261" y="1213219"/>
                <a:ext cx="721440" cy="788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Ink 13"/>
              <p14:cNvContentPartPr/>
              <p14:nvPr/>
            </p14:nvContentPartPr>
            <p14:xfrm>
              <a:off x="4579721" y="837019"/>
              <a:ext cx="203400" cy="404640"/>
            </p14:xfrm>
          </p:contentPart>
        </mc:Choice>
        <mc:Fallback>
          <p:pic>
            <p:nvPicPr>
              <p:cNvPr id="14" name="Ink 13"/>
              <p:cNvPicPr/>
              <p:nvPr/>
            </p:nvPicPr>
            <p:blipFill>
              <a:blip r:embed="rId8"/>
              <a:stretch>
                <a:fillRect/>
              </a:stretch>
            </p:blipFill>
            <p:spPr>
              <a:xfrm>
                <a:off x="4551281" y="808579"/>
                <a:ext cx="260280" cy="461520"/>
              </a:xfrm>
              <a:prstGeom prst="rect">
                <a:avLst/>
              </a:prstGeom>
            </p:spPr>
          </p:pic>
        </mc:Fallback>
      </mc:AlternateContent>
    </p:spTree>
    <p:extLst>
      <p:ext uri="{BB962C8B-B14F-4D97-AF65-F5344CB8AC3E}">
        <p14:creationId xmlns:p14="http://schemas.microsoft.com/office/powerpoint/2010/main" val="412154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New Covenant Change the Believer’s View of the Law?</a:t>
            </a:r>
            <a:endParaRPr lang="en-US" dirty="0"/>
          </a:p>
        </p:txBody>
      </p:sp>
      <p:sp>
        <p:nvSpPr>
          <p:cNvPr id="3" name="Content Placeholder 2"/>
          <p:cNvSpPr>
            <a:spLocks noGrp="1"/>
          </p:cNvSpPr>
          <p:nvPr>
            <p:ph idx="1"/>
          </p:nvPr>
        </p:nvSpPr>
        <p:spPr/>
        <p:txBody>
          <a:bodyPr>
            <a:normAutofit/>
          </a:bodyPr>
          <a:lstStyle/>
          <a:p>
            <a:r>
              <a:rPr lang="en-US" sz="2800" dirty="0" smtClean="0"/>
              <a:t>Hebrews 8:</a:t>
            </a:r>
            <a:r>
              <a:rPr lang="en-US" sz="2800" dirty="0"/>
              <a:t>10  For this is the covenant that I will make with the house of Israel  after those days, declares the Lord:  I will put my laws into their minds,  and write them on their hearts,  and I will be their God,  and they shall be my people</a:t>
            </a:r>
            <a:r>
              <a:rPr lang="en-US" sz="2800" dirty="0" smtClean="0"/>
              <a:t>.</a:t>
            </a:r>
          </a:p>
          <a:p>
            <a:r>
              <a:rPr lang="en-US" sz="2800" i="1" dirty="0" smtClean="0"/>
              <a:t>What laws does this refer to, and how do we know?</a:t>
            </a:r>
            <a:endParaRPr lang="en-US" sz="2800" i="1" dirty="0"/>
          </a:p>
        </p:txBody>
      </p:sp>
    </p:spTree>
    <p:extLst>
      <p:ext uri="{BB962C8B-B14F-4D97-AF65-F5344CB8AC3E}">
        <p14:creationId xmlns:p14="http://schemas.microsoft.com/office/powerpoint/2010/main" val="2485373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NT Interpret the 10 C’s?</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2800" dirty="0" smtClean="0"/>
              <a:t>1 </a:t>
            </a:r>
            <a:r>
              <a:rPr lang="en-US" sz="2800" dirty="0"/>
              <a:t>¶  Children, obey your parents in the Lord, for this is right. 2  “Honor your father and mother” (this is the first commandment with a promise), 3  “that it may go well with you and that you may live long in the land</a:t>
            </a:r>
            <a:r>
              <a:rPr lang="en-US" sz="2800" dirty="0" smtClean="0"/>
              <a:t>.” </a:t>
            </a:r>
            <a:r>
              <a:rPr lang="en-US" sz="2800" dirty="0"/>
              <a:t>Eph. 6:1-3 </a:t>
            </a:r>
          </a:p>
        </p:txBody>
      </p:sp>
    </p:spTree>
    <p:extLst>
      <p:ext uri="{BB962C8B-B14F-4D97-AF65-F5344CB8AC3E}">
        <p14:creationId xmlns:p14="http://schemas.microsoft.com/office/powerpoint/2010/main" val="313569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Law </a:t>
            </a:r>
            <a:r>
              <a:rPr lang="en-US" dirty="0"/>
              <a:t>Is </a:t>
            </a:r>
            <a:r>
              <a:rPr lang="en-US" dirty="0" smtClean="0"/>
              <a:t>Revealed to Gentiles?</a:t>
            </a:r>
            <a:endParaRPr lang="en-US" dirty="0"/>
          </a:p>
        </p:txBody>
      </p:sp>
      <p:sp>
        <p:nvSpPr>
          <p:cNvPr id="3" name="Content Placeholder 2"/>
          <p:cNvSpPr>
            <a:spLocks noGrp="1"/>
          </p:cNvSpPr>
          <p:nvPr>
            <p:ph idx="1"/>
          </p:nvPr>
        </p:nvSpPr>
        <p:spPr/>
        <p:txBody>
          <a:bodyPr/>
          <a:lstStyle/>
          <a:p>
            <a:r>
              <a:rPr lang="en-US" dirty="0"/>
              <a:t>Rom. 2:12  For all who have sinned without the law will also perish without the law, and all who have sinned under the law will be judged by the law. 13  For it is not the hearers of the law who are righteous before God, but the doers of the law who will be justified. 14  For when Gentiles, who do not have the law, by nature do what the law requires, they are a law to themselves, even though they do not have the law</a:t>
            </a:r>
            <a:r>
              <a:rPr lang="en-US" dirty="0" smtClean="0"/>
              <a:t>.</a:t>
            </a:r>
          </a:p>
          <a:p>
            <a:r>
              <a:rPr lang="en-US" dirty="0"/>
              <a:t>21 you then who teach others, do you not teach yourself? While you preach against stealing, do you steal? 22  You who say that one must not commit adultery, do you commit adultery? You who abhor idols, do you rob temples?</a:t>
            </a:r>
          </a:p>
        </p:txBody>
      </p:sp>
    </p:spTree>
    <p:extLst>
      <p:ext uri="{BB962C8B-B14F-4D97-AF65-F5344CB8AC3E}">
        <p14:creationId xmlns:p14="http://schemas.microsoft.com/office/powerpoint/2010/main" val="2237843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10988</TotalTime>
  <Words>740</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Retrospect</vt:lpstr>
      <vt:lpstr>Baptist Covenant Theology</vt:lpstr>
      <vt:lpstr>PowerPoint Presentation</vt:lpstr>
      <vt:lpstr>What Is New Covenant Theology?</vt:lpstr>
      <vt:lpstr>What Does NCT Teach?</vt:lpstr>
      <vt:lpstr>How Does NCT Differ from Confessional Baptist CT?</vt:lpstr>
      <vt:lpstr>PowerPoint Presentation</vt:lpstr>
      <vt:lpstr>How Does the New Covenant Change the Believer’s View of the Law?</vt:lpstr>
      <vt:lpstr>How Does the NT Interpret the 10 C’s?</vt:lpstr>
      <vt:lpstr>What Law Is Revealed to Gentiles?</vt:lpstr>
      <vt:lpstr>NCT and Baptist Confessions:  A Cautionary Tale</vt:lpstr>
      <vt:lpstr>NCT and Baptist Confessions:  A Cautionary Tale</vt:lpstr>
    </vt:vector>
  </TitlesOfParts>
  <Company>Auburn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Baptist Covenant Theology</dc:title>
  <dc:creator>Stan Reeves</dc:creator>
  <cp:lastModifiedBy>Stan Reeves</cp:lastModifiedBy>
  <cp:revision>67</cp:revision>
  <dcterms:created xsi:type="dcterms:W3CDTF">2014-08-17T15:58:15Z</dcterms:created>
  <dcterms:modified xsi:type="dcterms:W3CDTF">2014-10-12T17:22:02Z</dcterms:modified>
</cp:coreProperties>
</file>